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16">
          <p15:clr>
            <a:srgbClr val="747775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068429-5FCB-4D9B-96DF-4361FA8E5096}">
  <a:tblStyle styleId="{C0068429-5FCB-4D9B-96DF-4361FA8E509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16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slide" Target="slides/slide37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46" Type="http://schemas.openxmlformats.org/officeDocument/2006/relationships/slide" Target="slides/slide39.xml"/><Relationship Id="rId23" Type="http://schemas.openxmlformats.org/officeDocument/2006/relationships/slide" Target="slides/slide16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slide" Target="slides/slide40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Given a Covid-19 patient's current symptom, status, and medical history, will predict whether the patient is in high risk or not.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sz="9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sz="9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sz="9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sz="9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sz="9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sz="9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sz="9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sz="9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  <a:defRPr b="0" sz="9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Relationship Id="rId4" Type="http://schemas.openxmlformats.org/officeDocument/2006/relationships/image" Target="../media/image4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jpg"/><Relationship Id="rId4" Type="http://schemas.openxmlformats.org/officeDocument/2006/relationships/image" Target="../media/image57.png"/><Relationship Id="rId5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6"/>
          <p:cNvSpPr/>
          <p:nvPr/>
        </p:nvSpPr>
        <p:spPr>
          <a:xfrm rot="-4995211">
            <a:off x="506729" y="581887"/>
            <a:ext cx="2240924" cy="2240924"/>
          </a:xfrm>
          <a:prstGeom prst="arc">
            <a:avLst>
              <a:gd fmla="val 14455503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669613" y="2887383"/>
            <a:ext cx="3814185" cy="14113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ct val="100000"/>
              <a:buNone/>
            </a:pPr>
            <a:r>
              <a:rPr lang="en" sz="1500" u="sng">
                <a:solidFill>
                  <a:srgbClr val="FEE599"/>
                </a:solidFill>
              </a:rPr>
              <a:t>Group 822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500"/>
              <a:t>Gyuhwan Choi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500"/>
              <a:t>Tsucheng Lu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500"/>
              <a:t>Tinghan Li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7762351" y="624514"/>
            <a:ext cx="828707" cy="8062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CF's Virtual Readability Lab Will Present COVID-19 Forecasting Research at  International Conference | University of Central Florida News" id="102" name="Google Shape;102;p16"/>
          <p:cNvPicPr preferRelativeResize="0"/>
          <p:nvPr/>
        </p:nvPicPr>
        <p:blipFill rotWithShape="1">
          <a:blip r:embed="rId3">
            <a:alphaModFix/>
          </a:blip>
          <a:srcRect b="-2" l="4448" r="28801" t="0"/>
          <a:stretch/>
        </p:blipFill>
        <p:spPr>
          <a:xfrm>
            <a:off x="5684466" y="1390454"/>
            <a:ext cx="3059318" cy="3059318"/>
          </a:xfrm>
          <a:custGeom>
            <a:rect b="b" l="l" r="r" t="t"/>
            <a:pathLst>
              <a:path extrusionOk="0" h="3741748" w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5011615" y="3694038"/>
            <a:ext cx="657528" cy="657528"/>
          </a:xfrm>
          <a:prstGeom prst="rect">
            <a:avLst/>
          </a:prstGeom>
          <a:noFill/>
          <a:ln cap="flat" cmpd="sng" w="1270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/>
          <p:nvPr>
            <p:ph type="ctrTitle"/>
          </p:nvPr>
        </p:nvSpPr>
        <p:spPr>
          <a:xfrm>
            <a:off x="669612" y="401456"/>
            <a:ext cx="7211195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>
                <a:solidFill>
                  <a:srgbClr val="002060"/>
                </a:solidFill>
              </a:rPr>
              <a:t>ITMD 522: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30555"/>
              <a:buFont typeface="Malgun Gothic"/>
              <a:buNone/>
            </a:pPr>
            <a:r>
              <a:rPr lang="en" sz="3600">
                <a:solidFill>
                  <a:srgbClr val="FFFF00"/>
                </a:solidFill>
              </a:rPr>
              <a:t>Pandemic Predictions: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0555"/>
              <a:buFont typeface="Malgun Gothic"/>
              <a:buNone/>
            </a:pPr>
            <a:r>
              <a:rPr b="1" lang="en" sz="3600">
                <a:solidFill>
                  <a:schemeClr val="lt1"/>
                </a:solidFill>
              </a:rPr>
              <a:t>A COVID-19 Outcome Classification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8420" y="1643426"/>
            <a:ext cx="3369422" cy="16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75" y="1606909"/>
            <a:ext cx="2715357" cy="325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370082"/>
            <a:ext cx="3586784" cy="12920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311700" y="278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 sz="3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Preprocessing - INTUBED</a:t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254125" y="885000"/>
            <a:ext cx="70536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 missing values of (97) are all corresponding with (2)</a:t>
            </a:r>
            <a:endParaRPr/>
          </a:p>
          <a:p>
            <a:pPr indent="0" lvl="0" marL="101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Patients who have never been hospitalized couldn't possibly be connected to the ventilator.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b="0" l="13141" r="0" t="0"/>
          <a:stretch/>
        </p:blipFill>
        <p:spPr>
          <a:xfrm>
            <a:off x="223300" y="1697225"/>
            <a:ext cx="2618881" cy="3247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 b="0" l="11440" r="0" t="0"/>
          <a:stretch/>
        </p:blipFill>
        <p:spPr>
          <a:xfrm>
            <a:off x="2918138" y="1697225"/>
            <a:ext cx="3194375" cy="3247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5">
            <a:alphaModFix/>
          </a:blip>
          <a:srcRect b="0" l="16874" r="0" t="0"/>
          <a:stretch/>
        </p:blipFill>
        <p:spPr>
          <a:xfrm>
            <a:off x="6152400" y="1697225"/>
            <a:ext cx="2755674" cy="948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26"/>
          <p:cNvSpPr txBox="1"/>
          <p:nvPr/>
        </p:nvSpPr>
        <p:spPr>
          <a:xfrm>
            <a:off x="254125" y="885000"/>
            <a:ext cx="7053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All values of 98 are of the missing values corresponding to the female values. </a:t>
            </a:r>
            <a:endParaRPr/>
          </a:p>
          <a:p>
            <a:pPr indent="0" lvl="0" marL="101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Replace all the corresponding values to the male section (97) with (2); since men can't be pregnant.</a:t>
            </a:r>
            <a:endParaRPr sz="1100">
              <a:solidFill>
                <a:srgbClr val="303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311700" y="278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 sz="3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Preprocessing - PREGNANT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865" y="1563763"/>
            <a:ext cx="3245451" cy="348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4">
            <a:alphaModFix/>
          </a:blip>
          <a:srcRect b="0" l="27102" r="0" t="0"/>
          <a:stretch/>
        </p:blipFill>
        <p:spPr>
          <a:xfrm>
            <a:off x="4301210" y="1422361"/>
            <a:ext cx="3103501" cy="18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1210" y="3424172"/>
            <a:ext cx="3706050" cy="14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311700" y="278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 sz="3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Preprocessing - ICU</a:t>
            </a:r>
            <a:endParaRPr/>
          </a:p>
        </p:txBody>
      </p:sp>
      <p:sp>
        <p:nvSpPr>
          <p:cNvPr id="235" name="Google Shape;235;p27"/>
          <p:cNvSpPr txBox="1"/>
          <p:nvPr/>
        </p:nvSpPr>
        <p:spPr>
          <a:xfrm>
            <a:off x="254125" y="885000"/>
            <a:ext cx="70536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 missing values of (97) are all corresponding to the values of PATIENT_TYPE = 1</a:t>
            </a:r>
            <a:endParaRPr/>
          </a:p>
          <a:p>
            <a:pPr indent="0" lvl="0" marL="101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Patients who have never been hospitalized couldn't possibly be admitted to the ICU.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3807" y="1191948"/>
            <a:ext cx="2927200" cy="37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280" y="1316666"/>
            <a:ext cx="2846673" cy="23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34" y="3770200"/>
            <a:ext cx="2736164" cy="4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/>
          <p:nvPr/>
        </p:nvSpPr>
        <p:spPr>
          <a:xfrm>
            <a:off x="5699182" y="2024148"/>
            <a:ext cx="742800" cy="1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5887357" y="4511873"/>
            <a:ext cx="554700" cy="1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5612332" y="2526773"/>
            <a:ext cx="829800" cy="1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311700" y="278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 sz="3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Preprocessing – Missing values</a:t>
            </a:r>
            <a:endParaRPr/>
          </a:p>
        </p:txBody>
      </p:sp>
      <p:sp>
        <p:nvSpPr>
          <p:cNvPr id="247" name="Google Shape;247;p28"/>
          <p:cNvSpPr txBox="1"/>
          <p:nvPr/>
        </p:nvSpPr>
        <p:spPr>
          <a:xfrm>
            <a:off x="254125" y="885000"/>
            <a:ext cx="7053600" cy="379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Rest of these missing values (values of 98 &amp; 99) can't be predicted as they will affect our analysis.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/>
          <p:nvPr/>
        </p:nvSpPr>
        <p:spPr>
          <a:xfrm>
            <a:off x="0" y="0"/>
            <a:ext cx="914171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Digital financial graph"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85" y="10"/>
            <a:ext cx="9143999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0" y="1655701"/>
            <a:ext cx="9143999" cy="237161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9"/>
          <p:cNvSpPr txBox="1"/>
          <p:nvPr>
            <p:ph type="title"/>
          </p:nvPr>
        </p:nvSpPr>
        <p:spPr>
          <a:xfrm>
            <a:off x="822960" y="244162"/>
            <a:ext cx="7543800" cy="268108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0"/>
              <a:buFont typeface="Malgun Gothic"/>
              <a:buNone/>
            </a:pPr>
            <a:r>
              <a:rPr lang="en" sz="3900">
                <a:solidFill>
                  <a:srgbClr val="FFFFFF"/>
                </a:solidFill>
              </a:rPr>
              <a:t>Data Analysis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311700" y="1009950"/>
            <a:ext cx="873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04678"/>
              <a:buFont typeface="Malgun Gothic"/>
              <a:buNone/>
            </a:pPr>
            <a:r>
              <a:rPr lang="en" sz="1520"/>
              <a:t>Number of people alive and died from the dataset</a:t>
            </a:r>
            <a:endParaRPr sz="2420"/>
          </a:p>
        </p:txBody>
      </p:sp>
      <p:pic>
        <p:nvPicPr>
          <p:cNvPr id="261" name="Google Shape;2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850" y="1732600"/>
            <a:ext cx="3837925" cy="7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850" y="2902025"/>
            <a:ext cx="3167225" cy="14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5000" y="1698875"/>
            <a:ext cx="4010901" cy="29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311700" y="287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 sz="3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3150" y="1309200"/>
            <a:ext cx="3896274" cy="37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774" y="1732600"/>
            <a:ext cx="4597376" cy="9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/>
        </p:nvSpPr>
        <p:spPr>
          <a:xfrm>
            <a:off x="311700" y="287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 sz="3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/>
          </a:p>
        </p:txBody>
      </p:sp>
      <p:sp>
        <p:nvSpPr>
          <p:cNvPr id="272" name="Google Shape;272;p31"/>
          <p:cNvSpPr txBox="1"/>
          <p:nvPr>
            <p:ph type="title"/>
          </p:nvPr>
        </p:nvSpPr>
        <p:spPr>
          <a:xfrm>
            <a:off x="311700" y="1009950"/>
            <a:ext cx="873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04678"/>
              <a:buFont typeface="Malgun Gothic"/>
              <a:buNone/>
            </a:pPr>
            <a:r>
              <a:rPr lang="en" sz="1520"/>
              <a:t>Number of people alive and died from the dataset</a:t>
            </a:r>
            <a:endParaRPr sz="242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11700" y="918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" sz="1800"/>
              <a:t>Define new column “Covid_or_Not” from on the CLASSIFICATION_FINAL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75" y="1655000"/>
            <a:ext cx="4258975" cy="335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 txBox="1"/>
          <p:nvPr/>
        </p:nvSpPr>
        <p:spPr>
          <a:xfrm>
            <a:off x="311700" y="287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 sz="3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846" y="3588396"/>
            <a:ext cx="4691400" cy="8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1250" y="1655000"/>
            <a:ext cx="3602575" cy="293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851" y="2059251"/>
            <a:ext cx="2987750" cy="11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/>
        </p:nvSpPr>
        <p:spPr>
          <a:xfrm>
            <a:off x="311700" y="287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 sz="3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/>
          </a:p>
        </p:txBody>
      </p:sp>
      <p:sp>
        <p:nvSpPr>
          <p:cNvPr id="288" name="Google Shape;288;p33"/>
          <p:cNvSpPr txBox="1"/>
          <p:nvPr>
            <p:ph type="title"/>
          </p:nvPr>
        </p:nvSpPr>
        <p:spPr>
          <a:xfrm>
            <a:off x="311700" y="918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2839"/>
              <a:buFont typeface="Malgun Gothic"/>
              <a:buNone/>
            </a:pPr>
            <a:r>
              <a:rPr lang="en" sz="1800"/>
              <a:t>Then, calculate the proportion of Covid carrier among the dead.</a:t>
            </a:r>
            <a:br>
              <a:rPr lang="en" sz="1800"/>
            </a:br>
            <a:r>
              <a:rPr lang="en" sz="1800"/>
              <a:t>Among dead, 71.1 % of the patient were COVID carriers.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311700" y="287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/>
              <a:t>Imbalance Issues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t/>
            </a:r>
            <a:endParaRPr/>
          </a:p>
        </p:txBody>
      </p:sp>
      <p:pic>
        <p:nvPicPr>
          <p:cNvPr id="294" name="Google Shape;29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049" y="980624"/>
            <a:ext cx="2892625" cy="14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050" y="2632229"/>
            <a:ext cx="2892625" cy="219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6525" y="2632225"/>
            <a:ext cx="2965100" cy="219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4"/>
          <p:cNvCxnSpPr/>
          <p:nvPr/>
        </p:nvCxnSpPr>
        <p:spPr>
          <a:xfrm>
            <a:off x="3629788" y="3806950"/>
            <a:ext cx="897600" cy="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Calendar on table"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3183" t="0"/>
          <a:stretch/>
        </p:blipFill>
        <p:spPr>
          <a:xfrm>
            <a:off x="20" y="10"/>
            <a:ext cx="7460291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 flipH="1">
            <a:off x="5239536" y="0"/>
            <a:ext cx="3904464" cy="5143500"/>
          </a:xfrm>
          <a:custGeom>
            <a:rect b="b" l="l" r="r" t="t"/>
            <a:pathLst>
              <a:path extrusionOk="0" h="6858000" w="5205951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5361169" y="0"/>
            <a:ext cx="3782831" cy="5143500"/>
          </a:xfrm>
          <a:custGeom>
            <a:rect b="b" l="l" r="r" t="t"/>
            <a:pathLst>
              <a:path extrusionOk="0" h="6858000" w="5043774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3" name="Google Shape;113;p17"/>
          <p:cNvSpPr/>
          <p:nvPr/>
        </p:nvSpPr>
        <p:spPr>
          <a:xfrm flipH="1">
            <a:off x="5022759" y="0"/>
            <a:ext cx="1897293" cy="5143500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6035040" y="784197"/>
            <a:ext cx="2725309" cy="1191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" sz="2700"/>
              <a:t>Agenda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6035039" y="2065371"/>
            <a:ext cx="27252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500"/>
              <a:t>Introduction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500"/>
              <a:t>Data preprocessing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500"/>
              <a:t>Data Analysis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500"/>
              <a:t>Modeling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500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/>
          <p:nvPr/>
        </p:nvSpPr>
        <p:spPr>
          <a:xfrm>
            <a:off x="0" y="0"/>
            <a:ext cx="9141714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avigating through maze" id="304" name="Google Shape;304;p35"/>
          <p:cNvPicPr preferRelativeResize="0"/>
          <p:nvPr/>
        </p:nvPicPr>
        <p:blipFill rotWithShape="1">
          <a:blip r:embed="rId3">
            <a:alphaModFix amt="60000"/>
          </a:blip>
          <a:srcRect b="0" l="0" r="0"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>
            <p:ph type="title"/>
          </p:nvPr>
        </p:nvSpPr>
        <p:spPr>
          <a:xfrm>
            <a:off x="628650" y="685801"/>
            <a:ext cx="7886700" cy="22394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0"/>
              <a:buFont typeface="Malgun Gothic"/>
              <a:buNone/>
            </a:pPr>
            <a:r>
              <a:rPr lang="en" sz="3900">
                <a:solidFill>
                  <a:srgbClr val="FFFFFF"/>
                </a:solidFill>
              </a:rPr>
              <a:t>Feature Selection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/>
              <a:t>Data Splitting	</a:t>
            </a:r>
            <a:endParaRPr/>
          </a:p>
        </p:txBody>
      </p:sp>
      <p:sp>
        <p:nvSpPr>
          <p:cNvPr id="311" name="Google Shape;31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75% of training, and 25% of testing.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Used hold-out evaluation since it is 1000k rows.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38" y="2224075"/>
            <a:ext cx="490537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/>
          <p:nvPr/>
        </p:nvSpPr>
        <p:spPr>
          <a:xfrm rot="-5400000">
            <a:off x="600075" y="1118507"/>
            <a:ext cx="2500312" cy="2624327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37"/>
          <p:cNvSpPr txBox="1"/>
          <p:nvPr>
            <p:ph type="title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</a:pPr>
            <a:r>
              <a:rPr lang="en" sz="2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Full Model</a:t>
            </a:r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225" y="813400"/>
            <a:ext cx="5250475" cy="32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/>
              <a:t>Filter Model</a:t>
            </a:r>
            <a:endParaRPr/>
          </a:p>
        </p:txBody>
      </p:sp>
      <p:sp>
        <p:nvSpPr>
          <p:cNvPr id="325" name="Google Shape;325;p38"/>
          <p:cNvSpPr txBox="1"/>
          <p:nvPr>
            <p:ph idx="1" type="body"/>
          </p:nvPr>
        </p:nvSpPr>
        <p:spPr>
          <a:xfrm>
            <a:off x="402725" y="1154800"/>
            <a:ext cx="3589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725" y="986225"/>
            <a:ext cx="4887526" cy="408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9125" y="3271150"/>
            <a:ext cx="3391425" cy="16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/>
              <a:t>Filter Model</a:t>
            </a:r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75" y="1017725"/>
            <a:ext cx="322742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250" y="1017725"/>
            <a:ext cx="4911500" cy="27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100" y="1263200"/>
            <a:ext cx="3433700" cy="357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/>
              <a:t>Wrapper Model</a:t>
            </a:r>
            <a:endParaRPr/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375" y="621500"/>
            <a:ext cx="4172136" cy="3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375" y="4035025"/>
            <a:ext cx="23812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/>
              <a:t>Best Features</a:t>
            </a:r>
            <a:endParaRPr/>
          </a:p>
        </p:txBody>
      </p: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311700" y="12347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Using all features is the best.</a:t>
            </a:r>
            <a:endParaRPr/>
          </a:p>
        </p:txBody>
      </p:sp>
      <p:graphicFrame>
        <p:nvGraphicFramePr>
          <p:cNvPr id="349" name="Google Shape;349;p41"/>
          <p:cNvGraphicFramePr/>
          <p:nvPr/>
        </p:nvGraphicFramePr>
        <p:xfrm>
          <a:off x="413900" y="215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{C0068429-5FCB-4D9B-96DF-4361FA8E5096}</a:tableStyleId>
              </a:tblPr>
              <a:tblGrid>
                <a:gridCol w="1395625"/>
                <a:gridCol w="1544125"/>
                <a:gridCol w="1525850"/>
                <a:gridCol w="1698900"/>
              </a:tblGrid>
              <a:tr h="64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Category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Full Model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Filter Model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Wrapper Model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Accuracy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</a:t>
                      </a:r>
                      <a:r>
                        <a:rPr lang="en" sz="1350"/>
                        <a:t>8996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</a:t>
                      </a:r>
                      <a:r>
                        <a:rPr lang="en" sz="1350"/>
                        <a:t>8971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</a:t>
                      </a:r>
                      <a:r>
                        <a:rPr lang="en" sz="1350"/>
                        <a:t>7750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F1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</a:t>
                      </a:r>
                      <a:r>
                        <a:rPr lang="en" sz="1350"/>
                        <a:t>8996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</a:t>
                      </a:r>
                      <a:r>
                        <a:rPr lang="en" sz="1350"/>
                        <a:t>8971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</a:t>
                      </a:r>
                      <a:r>
                        <a:rPr lang="en" sz="1350"/>
                        <a:t>7750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AUC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0.96</a:t>
                      </a:r>
                      <a:r>
                        <a:rPr lang="en" sz="1350"/>
                        <a:t>16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</a:t>
                      </a:r>
                      <a:r>
                        <a:rPr lang="en" sz="1350"/>
                        <a:t>9571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</a:t>
                      </a:r>
                      <a:r>
                        <a:rPr lang="en" sz="1350"/>
                        <a:t>8546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2111946" y="111696"/>
            <a:ext cx="4920107" cy="49201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42"/>
          <p:cNvSpPr txBox="1"/>
          <p:nvPr>
            <p:ph type="title"/>
          </p:nvPr>
        </p:nvSpPr>
        <p:spPr>
          <a:xfrm>
            <a:off x="2486273" y="1035565"/>
            <a:ext cx="4171453" cy="188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Malgun Gothic"/>
              <a:buNone/>
            </a:pPr>
            <a:r>
              <a:rPr lang="en" sz="6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Modeling</a:t>
            </a:r>
            <a:endParaRPr/>
          </a:p>
        </p:txBody>
      </p:sp>
      <p:sp>
        <p:nvSpPr>
          <p:cNvPr id="359" name="Google Shape;359;p42"/>
          <p:cNvSpPr/>
          <p:nvPr/>
        </p:nvSpPr>
        <p:spPr>
          <a:xfrm flipH="1" rot="-1577571">
            <a:off x="1870589" y="4627"/>
            <a:ext cx="5112196" cy="5112197"/>
          </a:xfrm>
          <a:prstGeom prst="arc">
            <a:avLst>
              <a:gd fmla="val 16200000" name="adj1"/>
              <a:gd fmla="val 20093138" name="adj2"/>
            </a:avLst>
          </a:prstGeom>
          <a:noFill/>
          <a:ln cap="rnd" cmpd="sng" w="127000">
            <a:solidFill>
              <a:schemeClr val="accent4">
                <a:alpha val="94901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6150746" y="3983229"/>
            <a:ext cx="529461" cy="51509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Resampling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66" name="Google Shape;36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We applied resampling for each model.</a:t>
            </a:r>
            <a:endParaRPr/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75" y="1829925"/>
            <a:ext cx="57340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/>
              <a:t>Best Parameters</a:t>
            </a:r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300" y="1152475"/>
            <a:ext cx="4934600" cy="3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2300" y="1926925"/>
            <a:ext cx="5188621" cy="3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75" y="1152475"/>
            <a:ext cx="26627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Stack of magazines on table"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15627" r="0" t="0"/>
          <a:stretch/>
        </p:blipFill>
        <p:spPr>
          <a:xfrm>
            <a:off x="20" y="10"/>
            <a:ext cx="6501364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 flipH="1">
            <a:off x="2783739" y="0"/>
            <a:ext cx="636026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5886450" y="841772"/>
            <a:ext cx="3017520" cy="240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Malgun Gothic"/>
              <a:buNone/>
            </a:pPr>
            <a:r>
              <a:rPr lang="en" sz="3600"/>
              <a:t>Introduction</a:t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 rot="5400000">
            <a:off x="6097905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5888736" y="3410190"/>
            <a:ext cx="301752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381" name="Google Shape;3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5" y="1144425"/>
            <a:ext cx="66416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Decision Tree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t/>
            </a:r>
            <a:endParaRPr/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50" y="1139750"/>
            <a:ext cx="6623399" cy="37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SVM</a:t>
            </a:r>
            <a:endParaRPr/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75" y="1157300"/>
            <a:ext cx="5037351" cy="35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50" y="1144450"/>
            <a:ext cx="6360124" cy="3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/>
              <a:t>Bagging Method</a:t>
            </a:r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50" y="1152000"/>
            <a:ext cx="5768825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Gradient Boosting</a:t>
            </a:r>
            <a:endParaRPr/>
          </a:p>
        </p:txBody>
      </p:sp>
      <p:pic>
        <p:nvPicPr>
          <p:cNvPr id="411" name="Google Shape;4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25" y="1166650"/>
            <a:ext cx="6206026" cy="353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/>
              <a:t>Best Model</a:t>
            </a:r>
            <a:endParaRPr/>
          </a:p>
        </p:txBody>
      </p:sp>
      <p:sp>
        <p:nvSpPr>
          <p:cNvPr id="417" name="Google Shape;41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Decision Tree is the best model according to AUC.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Random Forest is the best model according to accuracy &amp; F1.</a:t>
            </a:r>
            <a:endParaRPr/>
          </a:p>
        </p:txBody>
      </p:sp>
      <p:graphicFrame>
        <p:nvGraphicFramePr>
          <p:cNvPr id="418" name="Google Shape;418;p51"/>
          <p:cNvGraphicFramePr/>
          <p:nvPr/>
        </p:nvGraphicFramePr>
        <p:xfrm>
          <a:off x="441435" y="22701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{C0068429-5FCB-4D9B-96DF-4361FA8E5096}</a:tableStyleId>
              </a:tblPr>
              <a:tblGrid>
                <a:gridCol w="1141325"/>
                <a:gridCol w="1141325"/>
                <a:gridCol w="1305475"/>
                <a:gridCol w="984775"/>
                <a:gridCol w="892500"/>
                <a:gridCol w="1266075"/>
                <a:gridCol w="1556875"/>
              </a:tblGrid>
              <a:tr h="765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Category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</a:rPr>
                        <a:t>Logistic Regression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t/>
                      </a:r>
                      <a:endParaRPr b="1"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</a:rPr>
                        <a:t>Decision Tree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</a:rPr>
                        <a:t>SVM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</a:rPr>
                        <a:t>Bagging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</a:rPr>
                        <a:t>GradientBoosting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Accuracy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</a:t>
                      </a:r>
                      <a:r>
                        <a:rPr lang="en" sz="1350"/>
                        <a:t>8994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</a:t>
                      </a:r>
                      <a:r>
                        <a:rPr lang="en" sz="1350"/>
                        <a:t>481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0.5006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0.95</a:t>
                      </a:r>
                      <a:r>
                        <a:rPr lang="en" sz="1350"/>
                        <a:t>47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</a:t>
                      </a:r>
                      <a:r>
                        <a:rPr lang="en" sz="1350"/>
                        <a:t>315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0.91</a:t>
                      </a:r>
                      <a:r>
                        <a:rPr lang="en" sz="1350"/>
                        <a:t>83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F1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</a:t>
                      </a:r>
                      <a:r>
                        <a:rPr lang="en" sz="1350"/>
                        <a:t>8994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</a:t>
                      </a:r>
                      <a:r>
                        <a:rPr lang="en" sz="1350"/>
                        <a:t>481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0.5006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0.95</a:t>
                      </a:r>
                      <a:r>
                        <a:rPr lang="en" sz="1350"/>
                        <a:t>47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</a:t>
                      </a:r>
                      <a:r>
                        <a:rPr lang="en" sz="1350"/>
                        <a:t>315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0.91</a:t>
                      </a:r>
                      <a:r>
                        <a:rPr lang="en" sz="1350"/>
                        <a:t>83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AUC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0.96</a:t>
                      </a:r>
                      <a:r>
                        <a:rPr lang="en" sz="1350"/>
                        <a:t>17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</a:t>
                      </a:r>
                      <a:r>
                        <a:rPr lang="en" sz="1350"/>
                        <a:t>929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0.1632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0.985</a:t>
                      </a:r>
                      <a:r>
                        <a:rPr lang="en" sz="1350"/>
                        <a:t>9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0.97</a:t>
                      </a:r>
                      <a:r>
                        <a:rPr lang="en" sz="1350"/>
                        <a:t>67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Malgun Gothic"/>
                        <a:buNone/>
                      </a:pPr>
                      <a:r>
                        <a:rPr lang="en" sz="1350" u="none" cap="none" strike="noStrike"/>
                        <a:t>0.968</a:t>
                      </a:r>
                      <a:r>
                        <a:rPr lang="en" sz="1350"/>
                        <a:t>4</a:t>
                      </a:r>
                      <a:endParaRPr sz="13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/>
              <a:t>Top Features	</a:t>
            </a:r>
            <a:endParaRPr/>
          </a:p>
        </p:txBody>
      </p:sp>
      <p:pic>
        <p:nvPicPr>
          <p:cNvPr id="424" name="Google Shape;4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03729"/>
            <a:ext cx="4873045" cy="208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4122" y="1603729"/>
            <a:ext cx="1283464" cy="10546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rimer plano de un estante de tubos de ensayo con solución en un laboratorio" id="431" name="Google Shape;431;p53"/>
          <p:cNvPicPr preferRelativeResize="0"/>
          <p:nvPr/>
        </p:nvPicPr>
        <p:blipFill rotWithShape="1">
          <a:blip r:embed="rId3">
            <a:alphaModFix amt="50000"/>
          </a:blip>
          <a:srcRect b="7139" l="0" r="0" t="859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3"/>
          <p:cNvSpPr txBox="1"/>
          <p:nvPr>
            <p:ph type="title"/>
          </p:nvPr>
        </p:nvSpPr>
        <p:spPr>
          <a:xfrm>
            <a:off x="1143000" y="841771"/>
            <a:ext cx="6858000" cy="21753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0"/>
              <a:buFont typeface="Malgun Gothic"/>
              <a:buNone/>
            </a:pPr>
            <a:r>
              <a:rPr lang="en" sz="6000">
                <a:solidFill>
                  <a:srgbClr val="FFFFFF"/>
                </a:solidFill>
              </a:rPr>
              <a:t>Conclusion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/>
          <p:nvPr/>
        </p:nvSpPr>
        <p:spPr>
          <a:xfrm>
            <a:off x="1149" y="-33637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54"/>
          <p:cNvSpPr/>
          <p:nvPr/>
        </p:nvSpPr>
        <p:spPr>
          <a:xfrm>
            <a:off x="0" y="0"/>
            <a:ext cx="3125454" cy="51435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54"/>
          <p:cNvSpPr txBox="1"/>
          <p:nvPr>
            <p:ph type="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</a:pPr>
            <a:r>
              <a:rPr lang="en" sz="3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Conclusion</a:t>
            </a:r>
            <a:endParaRPr/>
          </a:p>
        </p:txBody>
      </p:sp>
      <p:sp>
        <p:nvSpPr>
          <p:cNvPr id="440" name="Google Shape;440;p54"/>
          <p:cNvSpPr/>
          <p:nvPr/>
        </p:nvSpPr>
        <p:spPr>
          <a:xfrm flipH="1" rot="10800000">
            <a:off x="5662801" y="1841609"/>
            <a:ext cx="3062575" cy="3062575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54"/>
          <p:cNvSpPr txBox="1"/>
          <p:nvPr>
            <p:ph idx="1" type="body"/>
          </p:nvPr>
        </p:nvSpPr>
        <p:spPr>
          <a:xfrm>
            <a:off x="3335481" y="443508"/>
            <a:ext cx="5179868" cy="418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864"/>
              <a:buNone/>
            </a:pPr>
            <a:r>
              <a:rPr lang="en" sz="1917"/>
              <a:t>The best models are: </a:t>
            </a:r>
            <a:endParaRPr sz="2217"/>
          </a:p>
          <a:p>
            <a:pPr indent="-21780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917"/>
              <a:t>Random Forest: </a:t>
            </a:r>
            <a:r>
              <a:rPr lang="en" sz="1917"/>
              <a:t>Accuracy of 95.47%</a:t>
            </a:r>
            <a:endParaRPr sz="1917"/>
          </a:p>
          <a:p>
            <a:pPr indent="-21780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" sz="1917"/>
              <a:t>Decision Tree: AUC of 99.29%</a:t>
            </a:r>
            <a:endParaRPr sz="1917"/>
          </a:p>
          <a:p>
            <a:pPr indent="1143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3864"/>
              <a:buFont typeface="Arial"/>
              <a:buNone/>
            </a:pPr>
            <a:r>
              <a:t/>
            </a:r>
            <a:endParaRPr sz="1917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3864"/>
              <a:buNone/>
            </a:pPr>
            <a:r>
              <a:rPr lang="en" sz="1917"/>
              <a:t>Top features for prediction:</a:t>
            </a:r>
            <a:endParaRPr sz="2217"/>
          </a:p>
          <a:p>
            <a:pPr indent="-217805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" sz="1917"/>
              <a:t>Patient Type = Hospitalized</a:t>
            </a:r>
            <a:endParaRPr sz="1917"/>
          </a:p>
          <a:p>
            <a:pPr indent="-217805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" sz="1917"/>
              <a:t>INTUBED = Connected to the ventilator</a:t>
            </a:r>
            <a:endParaRPr sz="1917"/>
          </a:p>
          <a:p>
            <a:pPr indent="-217805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" sz="1917"/>
              <a:t>PNEUMONIA = Have air sacs inflammation</a:t>
            </a:r>
            <a:endParaRPr sz="1917"/>
          </a:p>
          <a:p>
            <a:pPr indent="-217805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" sz="1917"/>
              <a:t>AGE = Old</a:t>
            </a:r>
            <a:endParaRPr sz="1917"/>
          </a:p>
          <a:p>
            <a:pPr indent="1143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3864"/>
              <a:buFont typeface="Arial"/>
              <a:buNone/>
            </a:pPr>
            <a:r>
              <a:t/>
            </a:r>
            <a:endParaRPr sz="1917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3864"/>
              <a:buNone/>
            </a:pPr>
            <a:r>
              <a:rPr lang="en" sz="1917"/>
              <a:t>One challenge: </a:t>
            </a:r>
            <a:endParaRPr sz="2217"/>
          </a:p>
          <a:p>
            <a:pPr indent="10794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917"/>
              <a:t>Required massive computational power.</a:t>
            </a:r>
            <a:endParaRPr sz="221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17958" y="375046"/>
            <a:ext cx="384042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" sz="4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628650" y="1890909"/>
            <a:ext cx="542169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1143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Background of COVID: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/>
              <a:t>COVID-19 is an unparalleled global health crisis.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/>
              <a:t>Over one million in the United States (CDC, 2023).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/>
              <a:t>People face a significant risk of contracting the virus, with severe consequences.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/>
              <a:t>Understanding the virus's dynamics is crucial for patient preparation.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7815426" y="1023549"/>
            <a:ext cx="710616" cy="6913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-2" l="786" r="4676" t="0"/>
          <a:stretch/>
        </p:blipFill>
        <p:spPr>
          <a:xfrm>
            <a:off x="6610459" y="2532569"/>
            <a:ext cx="1845384" cy="1792090"/>
          </a:xfrm>
          <a:custGeom>
            <a:rect b="b" l="l" r="r" t="t"/>
            <a:pathLst>
              <a:path extrusionOk="0" h="4130271" w="429074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 flipH="1" rot="-6040930">
            <a:off x="4525604" y="-504855"/>
            <a:ext cx="3015895" cy="3015895"/>
          </a:xfrm>
          <a:prstGeom prst="arc">
            <a:avLst>
              <a:gd fmla="val 16200000" name="adj1"/>
              <a:gd fmla="val 20093138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6688" l="0" r="4" t="7846"/>
          <a:stretch/>
        </p:blipFill>
        <p:spPr>
          <a:xfrm>
            <a:off x="5135220" y="34287"/>
            <a:ext cx="2525694" cy="2192045"/>
          </a:xfrm>
          <a:custGeom>
            <a:rect b="b" l="l" r="r" t="t"/>
            <a:pathLst>
              <a:path extrusionOk="0" h="3007909" w="3519312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/>
          <p:nvPr/>
        </p:nvSpPr>
        <p:spPr>
          <a:xfrm>
            <a:off x="0" y="0"/>
            <a:ext cx="914171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Magnifying glass on clear background" id="447" name="Google Shape;447;p55"/>
          <p:cNvPicPr preferRelativeResize="0"/>
          <p:nvPr/>
        </p:nvPicPr>
        <p:blipFill rotWithShape="1">
          <a:blip r:embed="rId3">
            <a:alphaModFix/>
          </a:blip>
          <a:srcRect b="15731" l="0" r="0" t="0"/>
          <a:stretch/>
        </p:blipFill>
        <p:spPr>
          <a:xfrm>
            <a:off x="-2285" y="10"/>
            <a:ext cx="9143999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5"/>
          <p:cNvSpPr/>
          <p:nvPr/>
        </p:nvSpPr>
        <p:spPr>
          <a:xfrm>
            <a:off x="0" y="1655701"/>
            <a:ext cx="9143999" cy="237161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55"/>
          <p:cNvSpPr txBox="1"/>
          <p:nvPr>
            <p:ph type="title"/>
          </p:nvPr>
        </p:nvSpPr>
        <p:spPr>
          <a:xfrm>
            <a:off x="822960" y="244162"/>
            <a:ext cx="7543800" cy="268108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0"/>
              <a:buFont typeface="Malgun Gothic"/>
              <a:buNone/>
            </a:pPr>
            <a:r>
              <a:rPr lang="en" sz="5400">
                <a:solidFill>
                  <a:srgbClr val="FFFFFF"/>
                </a:solidFill>
              </a:rPr>
              <a:t>Thank You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465797" y="453701"/>
            <a:ext cx="4657670" cy="736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</a:t>
            </a:r>
            <a:r>
              <a:rPr lang="en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tion of dataset</a:t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 flipH="1" rot="10800000">
            <a:off x="6092499" y="-3"/>
            <a:ext cx="3069391" cy="5143499"/>
          </a:xfrm>
          <a:prstGeom prst="rect">
            <a:avLst/>
          </a:prstGeom>
          <a:gradFill>
            <a:gsLst>
              <a:gs pos="0">
                <a:srgbClr val="000000">
                  <a:alpha val="93725"/>
                </a:srgbClr>
              </a:gs>
              <a:gs pos="8000">
                <a:srgbClr val="000000">
                  <a:alpha val="93725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20"/>
          <p:cNvSpPr/>
          <p:nvPr/>
        </p:nvSpPr>
        <p:spPr>
          <a:xfrm flipH="1" rot="10800000">
            <a:off x="6092499" y="-1"/>
            <a:ext cx="3069391" cy="4800276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31000">
                <a:srgbClr val="1F3864">
                  <a:alpha val="0"/>
                </a:srgbClr>
              </a:gs>
              <a:gs pos="100000">
                <a:srgbClr val="1F3864">
                  <a:alpha val="25882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20"/>
          <p:cNvSpPr/>
          <p:nvPr/>
        </p:nvSpPr>
        <p:spPr>
          <a:xfrm flipH="1" rot="10800000">
            <a:off x="6092499" y="-16"/>
            <a:ext cx="3051501" cy="4800291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72000">
                <a:srgbClr val="000000">
                  <a:alpha val="20784"/>
                </a:srgbClr>
              </a:gs>
              <a:gs pos="100000">
                <a:srgbClr val="000000">
                  <a:alpha val="20784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20"/>
          <p:cNvSpPr/>
          <p:nvPr/>
        </p:nvSpPr>
        <p:spPr>
          <a:xfrm flipH="1" rot="10800000">
            <a:off x="6092499" y="-7"/>
            <a:ext cx="2708601" cy="5143497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93000">
                <a:srgbClr val="000000">
                  <a:alpha val="28627"/>
                </a:srgbClr>
              </a:gs>
              <a:gs pos="100000">
                <a:srgbClr val="000000">
                  <a:alpha val="2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621" y="851530"/>
            <a:ext cx="2663256" cy="355706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157410" y="1757287"/>
            <a:ext cx="5876760" cy="2651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500"/>
              <a:t>21 columns</a:t>
            </a:r>
            <a:endParaRPr/>
          </a:p>
          <a:p>
            <a:pPr indent="-2286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500"/>
              <a:t>Mostly for the binary features, 1 = "yes" &amp; 2 = "no". </a:t>
            </a:r>
            <a:endParaRPr/>
          </a:p>
          <a:p>
            <a:pPr indent="-2286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500"/>
              <a:t>97, 98, and 99 are missing data.</a:t>
            </a:r>
            <a:endParaRPr/>
          </a:p>
          <a:p>
            <a:pPr indent="-1143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500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500"/>
              <a:t>1,000K rows </a:t>
            </a:r>
            <a:endParaRPr/>
          </a:p>
          <a:p>
            <a:pPr indent="-2286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500"/>
              <a:t>Containing the information for each unique patient.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500"/>
          </a:p>
          <a:p>
            <a:pPr indent="6985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11430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0" y="0"/>
            <a:ext cx="9144000" cy="12680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628650" y="225435"/>
            <a:ext cx="7372350" cy="817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</a:pPr>
            <a:r>
              <a:rPr lang="en" sz="2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Objectives</a:t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8177911" y="443871"/>
            <a:ext cx="104279" cy="104280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8446996" y="615843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166256" y="1002201"/>
            <a:ext cx="95786" cy="95785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8" name="Google Shape;158;p21"/>
          <p:cNvGrpSpPr/>
          <p:nvPr/>
        </p:nvGrpSpPr>
        <p:grpSpPr>
          <a:xfrm>
            <a:off x="709031" y="1863073"/>
            <a:ext cx="7725937" cy="2565000"/>
            <a:chOff x="80381" y="204649"/>
            <a:chExt cx="7725937" cy="2565000"/>
          </a:xfrm>
        </p:grpSpPr>
        <p:sp>
          <p:nvSpPr>
            <p:cNvPr id="159" name="Google Shape;159;p21"/>
            <p:cNvSpPr/>
            <p:nvPr/>
          </p:nvSpPr>
          <p:spPr>
            <a:xfrm>
              <a:off x="530099" y="204649"/>
              <a:ext cx="1406812" cy="1406812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829912" y="504461"/>
              <a:ext cx="807187" cy="80718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80381" y="2049649"/>
              <a:ext cx="23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 txBox="1"/>
            <p:nvPr/>
          </p:nvSpPr>
          <p:spPr>
            <a:xfrm>
              <a:off x="80381" y="2049649"/>
              <a:ext cx="23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rPr lang="en" sz="1200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ANALYZING DATA TO GLEAN INSIGHTFUL PERSPECTIVES.</a:t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3239943" y="204649"/>
              <a:ext cx="1406812" cy="1406812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3539756" y="504461"/>
              <a:ext cx="807187" cy="80718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2790224" y="2049649"/>
              <a:ext cx="23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 txBox="1"/>
            <p:nvPr/>
          </p:nvSpPr>
          <p:spPr>
            <a:xfrm>
              <a:off x="2790224" y="2049649"/>
              <a:ext cx="23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rPr lang="en" sz="1200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BUILDING A MODEL TO PREDICT THE PATIENT IS AT HIGH RISK OR NOT.</a:t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5949787" y="204649"/>
              <a:ext cx="1406812" cy="1406812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6249600" y="504461"/>
              <a:ext cx="807187" cy="80718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5500068" y="2049649"/>
              <a:ext cx="23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 txBox="1"/>
            <p:nvPr/>
          </p:nvSpPr>
          <p:spPr>
            <a:xfrm>
              <a:off x="5500068" y="2049649"/>
              <a:ext cx="23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rPr lang="en" sz="1200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IDENTIFYING THE MAJOR FACTORS LEADING PEOPLE INTO HIGH RISK.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2"/>
          <p:cNvSpPr txBox="1"/>
          <p:nvPr>
            <p:ph type="title"/>
          </p:nvPr>
        </p:nvSpPr>
        <p:spPr>
          <a:xfrm>
            <a:off x="1141522" y="906915"/>
            <a:ext cx="6860955" cy="1752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0"/>
              <a:buFont typeface="Malgun Gothic"/>
              <a:buNone/>
            </a:pPr>
            <a:r>
              <a:rPr lang="en" sz="4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Preprocessing</a:t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946401" y="1787307"/>
            <a:ext cx="113652" cy="113652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8043273" y="1699100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8268625" y="1902900"/>
            <a:ext cx="95786" cy="95786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798039" y="2124725"/>
            <a:ext cx="71820" cy="71819"/>
          </a:xfrm>
          <a:custGeom>
            <a:rect b="b" l="l" r="r" t="t"/>
            <a:pathLst>
              <a:path extrusionOk="0" h="95759" w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8079199" y="2102991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1060053" y="2431874"/>
            <a:ext cx="81469" cy="81469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3" name="Google Shape;183;p22"/>
          <p:cNvCxnSpPr/>
          <p:nvPr/>
        </p:nvCxnSpPr>
        <p:spPr>
          <a:xfrm>
            <a:off x="0" y="4373796"/>
            <a:ext cx="9141714" cy="0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245712" y="1017725"/>
            <a:ext cx="889828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solidFill>
                  <a:schemeClr val="dk1"/>
                </a:solidFill>
              </a:rPr>
              <a:t>Changing DATE_DIE into DIED. 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solidFill>
                  <a:schemeClr val="dk1"/>
                </a:solidFill>
              </a:rPr>
              <a:t>Now it is a numerical feature.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63623" l="0" r="0" t="13881"/>
          <a:stretch/>
        </p:blipFill>
        <p:spPr>
          <a:xfrm>
            <a:off x="311699" y="2099650"/>
            <a:ext cx="3327570" cy="944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4">
            <a:alphaModFix/>
          </a:blip>
          <a:srcRect b="1998" l="0" r="0" t="79934"/>
          <a:stretch/>
        </p:blipFill>
        <p:spPr>
          <a:xfrm>
            <a:off x="311700" y="3338475"/>
            <a:ext cx="3327575" cy="8365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5">
            <a:alphaModFix/>
          </a:blip>
          <a:srcRect b="0" l="38607" r="27726" t="0"/>
          <a:stretch/>
        </p:blipFill>
        <p:spPr>
          <a:xfrm>
            <a:off x="5238875" y="1752813"/>
            <a:ext cx="796560" cy="28682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6">
            <a:alphaModFix/>
          </a:blip>
          <a:srcRect b="0" l="54588" r="10609" t="0"/>
          <a:stretch/>
        </p:blipFill>
        <p:spPr>
          <a:xfrm>
            <a:off x="7232275" y="1702250"/>
            <a:ext cx="452300" cy="2969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3" name="Google Shape;193;p23"/>
          <p:cNvCxnSpPr/>
          <p:nvPr/>
        </p:nvCxnSpPr>
        <p:spPr>
          <a:xfrm flipH="1" rot="10800000">
            <a:off x="6287725" y="2970375"/>
            <a:ext cx="669600" cy="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4" name="Google Shape;194;p23"/>
          <p:cNvSpPr/>
          <p:nvPr/>
        </p:nvSpPr>
        <p:spPr>
          <a:xfrm>
            <a:off x="311700" y="2332650"/>
            <a:ext cx="3327600" cy="23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311575" y="3724950"/>
            <a:ext cx="3327600" cy="23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6" name="Google Shape;196;p23"/>
          <p:cNvCxnSpPr/>
          <p:nvPr/>
        </p:nvCxnSpPr>
        <p:spPr>
          <a:xfrm>
            <a:off x="6287725" y="3237488"/>
            <a:ext cx="669600" cy="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7" name="Google Shape;197;p23"/>
          <p:cNvSpPr txBox="1"/>
          <p:nvPr/>
        </p:nvSpPr>
        <p:spPr>
          <a:xfrm>
            <a:off x="311700" y="278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 sz="3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Preprocessing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3237" y="1249787"/>
            <a:ext cx="2382700" cy="30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/>
          <p:nvPr/>
        </p:nvSpPr>
        <p:spPr>
          <a:xfrm>
            <a:off x="5475111" y="2186062"/>
            <a:ext cx="22344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5503611" y="3812262"/>
            <a:ext cx="21774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5475111" y="1803962"/>
            <a:ext cx="22344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278706" y="1216882"/>
            <a:ext cx="44049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Checking missing values: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lphaL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“INTUBED”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lphaL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“PREGNANT”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lphaL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“ICU”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42" y="3041371"/>
            <a:ext cx="2575275" cy="9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311700" y="278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Malgun Gothic"/>
              <a:buNone/>
            </a:pPr>
            <a:r>
              <a:rPr lang="en" sz="3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Preprocessing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